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jpeg" ContentType="image/jpeg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310" r:id="rId3"/>
    <p:sldId id="309" r:id="rId4"/>
    <p:sldId id="277" r:id="rId5"/>
    <p:sldId id="318" r:id="rId6"/>
    <p:sldId id="329" r:id="rId7"/>
    <p:sldId id="315" r:id="rId8"/>
    <p:sldId id="257" r:id="rId9"/>
    <p:sldId id="320" r:id="rId10"/>
    <p:sldId id="328" r:id="rId11"/>
    <p:sldId id="324" r:id="rId12"/>
    <p:sldId id="325" r:id="rId13"/>
    <p:sldId id="305" r:id="rId14"/>
    <p:sldId id="322" r:id="rId15"/>
    <p:sldId id="321" r:id="rId16"/>
    <p:sldId id="326" r:id="rId17"/>
    <p:sldId id="330" r:id="rId1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5533" autoAdjust="0"/>
  </p:normalViewPr>
  <p:slideViewPr>
    <p:cSldViewPr snapToGrid="0" snapToObjects="1" showGuides="1">
      <p:cViewPr varScale="1">
        <p:scale>
          <a:sx n="90" d="100"/>
          <a:sy n="90" d="100"/>
        </p:scale>
        <p:origin x="-11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Relationship Id="rId2" Type="http://schemas.openxmlformats.org/officeDocument/2006/relationships/image" Target="../media/image12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F4325-2BC2-644F-B636-29D99C5EF3B5}" type="datetimeFigureOut">
              <a:rPr lang="en-US" smtClean="0"/>
              <a:pPr/>
              <a:t>2/2/21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9B5F8-BC66-9245-8474-0972CB40693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F4325-2BC2-644F-B636-29D99C5EF3B5}" type="datetimeFigureOut">
              <a:rPr lang="en-US" smtClean="0"/>
              <a:pPr/>
              <a:t>2/2/21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9B5F8-BC66-9245-8474-0972CB40693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F4325-2BC2-644F-B636-29D99C5EF3B5}" type="datetimeFigureOut">
              <a:rPr lang="en-US" smtClean="0"/>
              <a:pPr/>
              <a:t>2/2/21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9B5F8-BC66-9245-8474-0972CB40693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F4325-2BC2-644F-B636-29D99C5EF3B5}" type="datetimeFigureOut">
              <a:rPr lang="en-US" smtClean="0"/>
              <a:pPr/>
              <a:t>2/2/21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9B5F8-BC66-9245-8474-0972CB40693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F4325-2BC2-644F-B636-29D99C5EF3B5}" type="datetimeFigureOut">
              <a:rPr lang="en-US" smtClean="0"/>
              <a:pPr/>
              <a:t>2/2/21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9B5F8-BC66-9245-8474-0972CB40693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F4325-2BC2-644F-B636-29D99C5EF3B5}" type="datetimeFigureOut">
              <a:rPr lang="en-US" smtClean="0"/>
              <a:pPr/>
              <a:t>2/2/21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9B5F8-BC66-9245-8474-0972CB40693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F4325-2BC2-644F-B636-29D99C5EF3B5}" type="datetimeFigureOut">
              <a:rPr lang="en-US" smtClean="0"/>
              <a:pPr/>
              <a:t>2/2/21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9B5F8-BC66-9245-8474-0972CB40693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F4325-2BC2-644F-B636-29D99C5EF3B5}" type="datetimeFigureOut">
              <a:rPr lang="en-US" smtClean="0"/>
              <a:pPr/>
              <a:t>2/2/21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9B5F8-BC66-9245-8474-0972CB40693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F4325-2BC2-644F-B636-29D99C5EF3B5}" type="datetimeFigureOut">
              <a:rPr lang="en-US" smtClean="0"/>
              <a:pPr/>
              <a:t>2/2/21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9B5F8-BC66-9245-8474-0972CB40693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F4325-2BC2-644F-B636-29D99C5EF3B5}" type="datetimeFigureOut">
              <a:rPr lang="en-US" smtClean="0"/>
              <a:pPr/>
              <a:t>2/2/21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9B5F8-BC66-9245-8474-0972CB40693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F4325-2BC2-644F-B636-29D99C5EF3B5}" type="datetimeFigureOut">
              <a:rPr lang="en-US" smtClean="0"/>
              <a:pPr/>
              <a:t>2/2/21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9B5F8-BC66-9245-8474-0972CB40693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FF4325-2BC2-644F-B636-29D99C5EF3B5}" type="datetimeFigureOut">
              <a:rPr lang="en-US" smtClean="0"/>
              <a:pPr/>
              <a:t>2/2/21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19B5F8-BC66-9245-8474-0972CB40693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0" y="6519446"/>
            <a:ext cx="20383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AME40453 - Rumbach</a:t>
            </a:r>
            <a:endParaRPr lang="en-US" sz="1600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8690839" y="6488668"/>
            <a:ext cx="456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4B9FD30A-897A-DE48-8A66-351A36209B5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gi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oleObject" Target="../embeddings/oleObject1.bin"/><Relationship Id="rId5" Type="http://schemas.openxmlformats.org/officeDocument/2006/relationships/image" Target="../media/image11.emf"/><Relationship Id="rId6" Type="http://schemas.openxmlformats.org/officeDocument/2006/relationships/oleObject" Target="../embeddings/oleObject2.bin"/><Relationship Id="rId7" Type="http://schemas.openxmlformats.org/officeDocument/2006/relationships/image" Target="../media/image12.emf"/><Relationship Id="rId8" Type="http://schemas.openxmlformats.org/officeDocument/2006/relationships/image" Target="../media/image14.png"/><Relationship Id="rId9" Type="http://schemas.openxmlformats.org/officeDocument/2006/relationships/image" Target="../media/image15.pn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422692"/>
            <a:ext cx="7772400" cy="1470025"/>
          </a:xfrm>
        </p:spPr>
        <p:txBody>
          <a:bodyPr/>
          <a:lstStyle/>
          <a:p>
            <a:r>
              <a:rPr lang="en-US" b="1" dirty="0" smtClean="0"/>
              <a:t>AME 40453</a:t>
            </a:r>
            <a:br>
              <a:rPr lang="en-US" b="1" dirty="0" smtClean="0"/>
            </a:br>
            <a:r>
              <a:rPr lang="en-US" b="1" dirty="0" smtClean="0"/>
              <a:t>Automation and Controls Lab</a:t>
            </a:r>
            <a:endParaRPr lang="en-US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79383" y="2125069"/>
            <a:ext cx="7015818" cy="429485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www.nd.edu/~prumbach/AME40453</a:t>
            </a:r>
          </a:p>
          <a:p>
            <a:endParaRPr lang="en-US" sz="2600" dirty="0" smtClean="0">
              <a:solidFill>
                <a:schemeClr val="tx1"/>
              </a:solidFill>
            </a:endParaRPr>
          </a:p>
          <a:p>
            <a:r>
              <a:rPr lang="en-US" sz="2600" dirty="0" smtClean="0">
                <a:solidFill>
                  <a:schemeClr val="tx1"/>
                </a:solidFill>
              </a:rPr>
              <a:t>Paul </a:t>
            </a:r>
            <a:r>
              <a:rPr lang="en-US" sz="2600" dirty="0">
                <a:solidFill>
                  <a:schemeClr val="tx1"/>
                </a:solidFill>
              </a:rPr>
              <a:t>Rumbach</a:t>
            </a:r>
          </a:p>
          <a:p>
            <a:r>
              <a:rPr lang="en-US" sz="2600" dirty="0" err="1">
                <a:solidFill>
                  <a:schemeClr val="tx1"/>
                </a:solidFill>
              </a:rPr>
              <a:t>prumbach@nd.edu</a:t>
            </a:r>
            <a:endParaRPr lang="en-US" sz="2600" dirty="0">
              <a:solidFill>
                <a:schemeClr val="tx1"/>
              </a:solidFill>
            </a:endParaRPr>
          </a:p>
          <a:p>
            <a:r>
              <a:rPr lang="en-US" sz="2600" dirty="0" smtClean="0">
                <a:solidFill>
                  <a:schemeClr val="tx1"/>
                </a:solidFill>
              </a:rPr>
              <a:t>363 </a:t>
            </a:r>
            <a:r>
              <a:rPr lang="en-US" sz="2600" dirty="0">
                <a:solidFill>
                  <a:schemeClr val="tx1"/>
                </a:solidFill>
              </a:rPr>
              <a:t>Fitzpatrick </a:t>
            </a:r>
            <a:r>
              <a:rPr lang="en-US" sz="2600" dirty="0" smtClean="0">
                <a:solidFill>
                  <a:schemeClr val="tx1"/>
                </a:solidFill>
              </a:rPr>
              <a:t>Hall</a:t>
            </a:r>
          </a:p>
          <a:p>
            <a:endParaRPr lang="en-US" sz="2600" dirty="0" smtClean="0">
              <a:solidFill>
                <a:schemeClr val="tx1"/>
              </a:solidFill>
            </a:endParaRPr>
          </a:p>
          <a:p>
            <a:endParaRPr lang="en-US" sz="2600" dirty="0">
              <a:solidFill>
                <a:schemeClr val="tx1"/>
              </a:solidFill>
            </a:endParaRPr>
          </a:p>
          <a:p>
            <a:r>
              <a:rPr lang="en-US" sz="3000" dirty="0" smtClean="0">
                <a:solidFill>
                  <a:schemeClr val="tx1"/>
                </a:solidFill>
              </a:rPr>
              <a:t>Labs begin this week in </a:t>
            </a:r>
            <a:r>
              <a:rPr lang="en-US" sz="3000" b="1" dirty="0" smtClean="0">
                <a:solidFill>
                  <a:schemeClr val="tx1"/>
                </a:solidFill>
              </a:rPr>
              <a:t>B14 Fitzpatrick</a:t>
            </a:r>
            <a:r>
              <a:rPr lang="en-US" sz="3000" dirty="0" smtClean="0">
                <a:solidFill>
                  <a:schemeClr val="tx1"/>
                </a:solidFill>
              </a:rPr>
              <a:t>!</a:t>
            </a:r>
          </a:p>
          <a:p>
            <a:endParaRPr lang="en-US" dirty="0" smtClean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1" t="10203" r="2871" b="24988"/>
          <a:stretch/>
        </p:blipFill>
        <p:spPr>
          <a:xfrm>
            <a:off x="958947" y="-1"/>
            <a:ext cx="7451266" cy="6552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8434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0" y="0"/>
            <a:ext cx="449373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Automation and Controls</a:t>
            </a:r>
            <a:endParaRPr lang="en-US" sz="3200" b="1" dirty="0"/>
          </a:p>
        </p:txBody>
      </p:sp>
      <p:pic>
        <p:nvPicPr>
          <p:cNvPr id="6" name="Picture 5" descr="ice_cream_sammich_maker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760" y="3733224"/>
            <a:ext cx="4272978" cy="2512511"/>
          </a:xfrm>
          <a:prstGeom prst="rect">
            <a:avLst/>
          </a:prstGeom>
        </p:spPr>
      </p:pic>
      <p:pic>
        <p:nvPicPr>
          <p:cNvPr id="3" name="Picture 2" descr="chemical_proces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8398" y="433708"/>
            <a:ext cx="3993960" cy="352467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/>
          <a:srcRect t="7218" b="4234"/>
          <a:stretch/>
        </p:blipFill>
        <p:spPr>
          <a:xfrm>
            <a:off x="430270" y="596067"/>
            <a:ext cx="3411183" cy="302053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26358" y="3874430"/>
            <a:ext cx="3510947" cy="2640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9711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4033" y="40529"/>
            <a:ext cx="423633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b="1" dirty="0" smtClean="0"/>
              <a:t>General Approach</a:t>
            </a:r>
            <a:endParaRPr lang="en-US" sz="4200" b="1" dirty="0"/>
          </a:p>
        </p:txBody>
      </p:sp>
      <p:sp>
        <p:nvSpPr>
          <p:cNvPr id="2" name="TextBox 1"/>
          <p:cNvSpPr txBox="1"/>
          <p:nvPr/>
        </p:nvSpPr>
        <p:spPr>
          <a:xfrm>
            <a:off x="1" y="797915"/>
            <a:ext cx="7399431" cy="4924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lvl="0" indent="-51435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2400" b="1" dirty="0" smtClean="0"/>
              <a:t>Develop Model </a:t>
            </a:r>
            <a:r>
              <a:rPr lang="en-US" sz="2400" dirty="0" smtClean="0"/>
              <a:t>– Write down governing </a:t>
            </a:r>
            <a:r>
              <a:rPr lang="en-US" sz="2400" dirty="0" err="1" smtClean="0"/>
              <a:t>eqs</a:t>
            </a:r>
            <a:r>
              <a:rPr lang="en-US" sz="2400" dirty="0" smtClean="0"/>
              <a:t>.</a:t>
            </a:r>
          </a:p>
          <a:p>
            <a:pPr marL="514350" indent="-51435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2400" b="1" dirty="0"/>
              <a:t>Design Controller</a:t>
            </a:r>
            <a:r>
              <a:rPr lang="en-US" sz="2400" dirty="0"/>
              <a:t> – </a:t>
            </a:r>
            <a:r>
              <a:rPr lang="en-US" sz="2400" dirty="0" smtClean="0"/>
              <a:t>Open loop, PID</a:t>
            </a:r>
            <a:r>
              <a:rPr lang="en-US" sz="2400" dirty="0"/>
              <a:t>, LQR, etc.</a:t>
            </a:r>
          </a:p>
          <a:p>
            <a:pPr marL="514350" indent="-51435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2400" b="1" dirty="0"/>
              <a:t>Predict Performance – </a:t>
            </a:r>
            <a:r>
              <a:rPr lang="en-US" sz="2400" dirty="0"/>
              <a:t>Solve </a:t>
            </a:r>
            <a:r>
              <a:rPr lang="en-US" sz="2400" dirty="0" err="1" smtClean="0"/>
              <a:t>eqs</a:t>
            </a:r>
            <a:r>
              <a:rPr lang="en-US" sz="2400" dirty="0" smtClean="0"/>
              <a:t>. for transient behavior</a:t>
            </a:r>
          </a:p>
          <a:p>
            <a:pPr marL="514350" lvl="0" indent="-51435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2400" b="1" dirty="0" smtClean="0"/>
              <a:t>System Identification</a:t>
            </a:r>
            <a:r>
              <a:rPr lang="en-US" sz="2400" dirty="0" smtClean="0"/>
              <a:t> – Measure parameters that go into the model (i.e. time constants, resonance frequency, damping ratio)</a:t>
            </a:r>
          </a:p>
          <a:p>
            <a:pPr marL="514350" lvl="0" indent="-51435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2400" b="1" dirty="0" smtClean="0"/>
              <a:t>Implement Controller</a:t>
            </a:r>
            <a:r>
              <a:rPr lang="en-US" sz="2400" dirty="0" smtClean="0"/>
              <a:t> – Connect </a:t>
            </a:r>
            <a:r>
              <a:rPr lang="en-US" sz="2400" smtClean="0"/>
              <a:t>and calibrate </a:t>
            </a:r>
            <a:r>
              <a:rPr lang="en-US" sz="2400" dirty="0" smtClean="0"/>
              <a:t>sensors and </a:t>
            </a:r>
            <a:r>
              <a:rPr lang="en-US" sz="2400" smtClean="0"/>
              <a:t>actuators.  </a:t>
            </a:r>
            <a:r>
              <a:rPr lang="en-US" sz="2400" dirty="0" smtClean="0"/>
              <a:t>Write code.</a:t>
            </a:r>
            <a:endParaRPr lang="en-US" sz="2400" b="1" dirty="0" smtClean="0"/>
          </a:p>
          <a:p>
            <a:pPr marL="514350" lvl="0" indent="-51435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2400" b="1" dirty="0" smtClean="0"/>
              <a:t>Validate and Compare Performance</a:t>
            </a:r>
            <a:r>
              <a:rPr lang="en-US" sz="2400" dirty="0" smtClean="0"/>
              <a:t> – Test controller.  Compare measured output to predictions.</a:t>
            </a:r>
            <a:endParaRPr lang="en-US" sz="2400" b="1" dirty="0"/>
          </a:p>
        </p:txBody>
      </p:sp>
      <p:grpSp>
        <p:nvGrpSpPr>
          <p:cNvPr id="10" name="Group 9"/>
          <p:cNvGrpSpPr/>
          <p:nvPr/>
        </p:nvGrpSpPr>
        <p:grpSpPr>
          <a:xfrm>
            <a:off x="7399432" y="894099"/>
            <a:ext cx="1840139" cy="5220919"/>
            <a:chOff x="7399432" y="894099"/>
            <a:chExt cx="1840139" cy="5220919"/>
          </a:xfrm>
        </p:grpSpPr>
        <p:sp>
          <p:nvSpPr>
            <p:cNvPr id="3" name="Right Brace 2"/>
            <p:cNvSpPr/>
            <p:nvPr/>
          </p:nvSpPr>
          <p:spPr>
            <a:xfrm>
              <a:off x="7399432" y="894099"/>
              <a:ext cx="259174" cy="1632703"/>
            </a:xfrm>
            <a:prstGeom prst="rightBrac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7749317" y="1451291"/>
              <a:ext cx="125527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>
                  <a:solidFill>
                    <a:srgbClr val="FF0000"/>
                  </a:solidFill>
                </a:rPr>
                <a:t>PRE-LAB</a:t>
              </a:r>
              <a:endParaRPr lang="en-US" sz="2400" b="1" dirty="0">
                <a:solidFill>
                  <a:srgbClr val="FF0000"/>
                </a:solidFill>
              </a:endParaRPr>
            </a:p>
          </p:txBody>
        </p:sp>
        <p:sp>
          <p:nvSpPr>
            <p:cNvPr id="6" name="Right Brace 5"/>
            <p:cNvSpPr/>
            <p:nvPr/>
          </p:nvSpPr>
          <p:spPr>
            <a:xfrm>
              <a:off x="7399432" y="2718076"/>
              <a:ext cx="259174" cy="2283696"/>
            </a:xfrm>
            <a:prstGeom prst="rightBrac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749317" y="3171604"/>
              <a:ext cx="1490254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b="1" dirty="0" smtClean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LAB EXERCISE</a:t>
              </a:r>
              <a:endParaRPr lang="en-US" sz="2400" b="1" dirty="0">
                <a:solidFill>
                  <a:schemeClr val="tx2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8" name="Right Brace 7"/>
            <p:cNvSpPr/>
            <p:nvPr/>
          </p:nvSpPr>
          <p:spPr>
            <a:xfrm>
              <a:off x="7399432" y="5096161"/>
              <a:ext cx="259174" cy="1018857"/>
            </a:xfrm>
            <a:prstGeom prst="rightBrace">
              <a:avLst/>
            </a:prstGeom>
            <a:ln>
              <a:solidFill>
                <a:srgbClr val="008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749317" y="5168702"/>
              <a:ext cx="139468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smtClean="0">
                  <a:solidFill>
                    <a:srgbClr val="008000"/>
                  </a:solidFill>
                </a:rPr>
                <a:t>TECH MEMO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479468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4033" y="40529"/>
            <a:ext cx="305263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C1 - Introduction</a:t>
            </a:r>
            <a:endParaRPr lang="en-US" sz="3200" b="1" dirty="0"/>
          </a:p>
        </p:txBody>
      </p:sp>
      <p:pic>
        <p:nvPicPr>
          <p:cNvPr id="9" name="Picture 8" descr="Fig1_circui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4154"/>
            <a:ext cx="2810256" cy="44196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53950" y="782489"/>
            <a:ext cx="40446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Thermistor</a:t>
            </a:r>
            <a:r>
              <a:rPr lang="en-US" sz="2400" dirty="0" smtClean="0"/>
              <a:t> in a Voltage divider</a:t>
            </a:r>
            <a:endParaRPr lang="en-US" sz="2400" dirty="0"/>
          </a:p>
        </p:txBody>
      </p:sp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93675361"/>
              </p:ext>
            </p:extLst>
          </p:nvPr>
        </p:nvGraphicFramePr>
        <p:xfrm>
          <a:off x="1810927" y="4425550"/>
          <a:ext cx="3769767" cy="9235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2" name="Equation" r:id="rId4" imgW="2540000" imgH="622300" progId="Equation.3">
                  <p:embed/>
                </p:oleObj>
              </mc:Choice>
              <mc:Fallback>
                <p:oleObj name="Equation" r:id="rId4" imgW="2540000" imgH="622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810927" y="4425550"/>
                        <a:ext cx="3769767" cy="923593"/>
                      </a:xfrm>
                      <a:prstGeom prst="rect">
                        <a:avLst/>
                      </a:prstGeom>
                      <a:ln>
                        <a:solidFill>
                          <a:srgbClr val="00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30136992"/>
              </p:ext>
            </p:extLst>
          </p:nvPr>
        </p:nvGraphicFramePr>
        <p:xfrm>
          <a:off x="2322082" y="2033209"/>
          <a:ext cx="1977855" cy="7748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3" name="Equation" r:id="rId6" imgW="1231900" imgH="482600" progId="Equation.3">
                  <p:embed/>
                </p:oleObj>
              </mc:Choice>
              <mc:Fallback>
                <p:oleObj name="Equation" r:id="rId6" imgW="1231900" imgH="482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322082" y="2033209"/>
                        <a:ext cx="1977855" cy="774830"/>
                      </a:xfrm>
                      <a:prstGeom prst="rect">
                        <a:avLst/>
                      </a:prstGeom>
                      <a:ln>
                        <a:solidFill>
                          <a:srgbClr val="00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2322082" y="4002236"/>
            <a:ext cx="19364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Steinhart Equation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2322082" y="1663877"/>
            <a:ext cx="2512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Voltage Divider Equation</a:t>
            </a:r>
            <a:endParaRPr lang="en-US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 flipH="1" flipV="1">
            <a:off x="5919935" y="3375686"/>
            <a:ext cx="3145827" cy="235937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34459" y="967708"/>
            <a:ext cx="4309542" cy="201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7261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41620"/>
            <a:ext cx="9144000" cy="423519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3791" y="1"/>
            <a:ext cx="4425575" cy="1106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2597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4033" y="40529"/>
            <a:ext cx="163678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err="1" smtClean="0"/>
              <a:t>LabView</a:t>
            </a:r>
            <a:endParaRPr lang="en-US" sz="3200" b="1" dirty="0"/>
          </a:p>
        </p:txBody>
      </p:sp>
      <p:pic>
        <p:nvPicPr>
          <p:cNvPr id="3" name="Picture 2" descr="C1_block_diagr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164" y="625305"/>
            <a:ext cx="7968413" cy="5800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1023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g1_circui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812" y="442188"/>
            <a:ext cx="7243927" cy="472803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4033" y="40529"/>
            <a:ext cx="426270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C2 – Analog Thermostat</a:t>
            </a:r>
            <a:endParaRPr lang="en-US" sz="3200" b="1" dirty="0"/>
          </a:p>
        </p:txBody>
      </p:sp>
      <p:pic>
        <p:nvPicPr>
          <p:cNvPr id="3" name="Picture 2" descr="Fig2_pinou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3338" y="4626757"/>
            <a:ext cx="5327331" cy="1830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036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4033" y="40529"/>
            <a:ext cx="2751074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FINAL PROJECT</a:t>
            </a:r>
            <a:endParaRPr lang="en-US" sz="3200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1" t="19415" r="2871" b="24988"/>
          <a:stretch/>
        </p:blipFill>
        <p:spPr>
          <a:xfrm>
            <a:off x="761391" y="625305"/>
            <a:ext cx="7705275" cy="581320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481667" y="3951111"/>
            <a:ext cx="6731000" cy="2102555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5266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908" y="1671412"/>
            <a:ext cx="8790470" cy="2836045"/>
          </a:xfrm>
        </p:spPr>
        <p:txBody>
          <a:bodyPr>
            <a:noAutofit/>
          </a:bodyPr>
          <a:lstStyle/>
          <a:p>
            <a:r>
              <a:rPr lang="en-US" sz="6000" b="1" dirty="0" smtClean="0"/>
              <a:t>Office Hours:</a:t>
            </a:r>
            <a:br>
              <a:rPr lang="en-US" sz="6000" b="1" dirty="0" smtClean="0"/>
            </a:br>
            <a:r>
              <a:rPr lang="en-US" sz="6000" b="1" dirty="0" smtClean="0"/>
              <a:t>Monday and Wednesday </a:t>
            </a:r>
            <a:br>
              <a:rPr lang="en-US" sz="6000" b="1" dirty="0" smtClean="0"/>
            </a:br>
            <a:r>
              <a:rPr lang="en-US" sz="6000" b="1" dirty="0" smtClean="0"/>
              <a:t>2 – 3pm</a:t>
            </a:r>
            <a:endParaRPr lang="en-US" sz="6000" b="1" dirty="0"/>
          </a:p>
        </p:txBody>
      </p:sp>
    </p:spTree>
    <p:extLst>
      <p:ext uri="{BB962C8B-B14F-4D97-AF65-F5344CB8AC3E}">
        <p14:creationId xmlns:p14="http://schemas.microsoft.com/office/powerpoint/2010/main" val="31046085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938888" y="1834444"/>
            <a:ext cx="379588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 smtClean="0"/>
              <a:t>Engineering Differential Equations </a:t>
            </a:r>
            <a:r>
              <a:rPr lang="en-US" sz="2200" dirty="0" smtClean="0"/>
              <a:t>by Bill </a:t>
            </a:r>
            <a:r>
              <a:rPr lang="en-US" sz="2200" dirty="0" err="1" smtClean="0"/>
              <a:t>Goodwine</a:t>
            </a:r>
            <a:endParaRPr lang="en-US" sz="2200" dirty="0" smtClean="0"/>
          </a:p>
          <a:p>
            <a:pPr algn="ctr"/>
            <a:endParaRPr lang="en-US" sz="2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489" y="254000"/>
            <a:ext cx="4000500" cy="633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4323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938888" y="1834444"/>
            <a:ext cx="379588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 smtClean="0"/>
              <a:t>Official Lab Notebook</a:t>
            </a:r>
          </a:p>
          <a:p>
            <a:pPr algn="ctr"/>
            <a:r>
              <a:rPr lang="en-US" sz="2200" b="1" dirty="0" smtClean="0"/>
              <a:t>(Required)</a:t>
            </a:r>
            <a:endParaRPr lang="en-US" sz="2200" dirty="0" smtClean="0"/>
          </a:p>
          <a:p>
            <a:pPr algn="ctr"/>
            <a:endParaRPr lang="en-US" sz="2200" dirty="0"/>
          </a:p>
          <a:p>
            <a:pPr algn="ctr"/>
            <a:r>
              <a:rPr lang="en-US" sz="2200" dirty="0" smtClean="0"/>
              <a:t>Free in Lab!</a:t>
            </a:r>
            <a:endParaRPr lang="en-US" sz="22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763" y="473811"/>
            <a:ext cx="4577124" cy="5923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9334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1" t="10203" r="2871" b="24988"/>
          <a:stretch/>
        </p:blipFill>
        <p:spPr>
          <a:xfrm>
            <a:off x="958947" y="-1"/>
            <a:ext cx="7451266" cy="6552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1160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911549" y="153932"/>
            <a:ext cx="520136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COVID-19 </a:t>
            </a:r>
            <a:r>
              <a:rPr lang="en-US" sz="4800" b="1" dirty="0" smtClean="0"/>
              <a:t>Protocols</a:t>
            </a:r>
            <a:endParaRPr lang="en-US" sz="4800" dirty="0"/>
          </a:p>
        </p:txBody>
      </p:sp>
      <p:sp>
        <p:nvSpPr>
          <p:cNvPr id="6" name="TextBox 5"/>
          <p:cNvSpPr txBox="1"/>
          <p:nvPr/>
        </p:nvSpPr>
        <p:spPr>
          <a:xfrm>
            <a:off x="105824" y="1209836"/>
            <a:ext cx="8892664" cy="3247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lvl="0" indent="-514350">
              <a:spcBef>
                <a:spcPts val="1800"/>
              </a:spcBef>
              <a:buFont typeface="+mj-lt"/>
              <a:buAutoNum type="arabicPeriod"/>
            </a:pPr>
            <a:r>
              <a:rPr lang="en-US" sz="3200" b="1" dirty="0"/>
              <a:t>W</a:t>
            </a:r>
            <a:r>
              <a:rPr lang="en-US" sz="3200" b="1" dirty="0" smtClean="0"/>
              <a:t>ash hands</a:t>
            </a:r>
            <a:r>
              <a:rPr lang="en-US" sz="3200" dirty="0" smtClean="0"/>
              <a:t> </a:t>
            </a:r>
            <a:r>
              <a:rPr lang="en-US" sz="3200" dirty="0"/>
              <a:t>upon entering the lab.</a:t>
            </a:r>
            <a:endParaRPr lang="en-US" sz="3200" b="1" dirty="0"/>
          </a:p>
          <a:p>
            <a:pPr marL="514350" lvl="0" indent="-514350">
              <a:spcBef>
                <a:spcPts val="1800"/>
              </a:spcBef>
              <a:buFont typeface="+mj-lt"/>
              <a:buAutoNum type="arabicPeriod"/>
            </a:pPr>
            <a:r>
              <a:rPr lang="en-US" sz="3200" b="1" dirty="0"/>
              <a:t>P</a:t>
            </a:r>
            <a:r>
              <a:rPr lang="en-US" sz="3200" b="1" dirty="0" smtClean="0"/>
              <a:t>ut </a:t>
            </a:r>
            <a:r>
              <a:rPr lang="en-US" sz="3200" b="1" dirty="0"/>
              <a:t>on nitrile gloves </a:t>
            </a:r>
            <a:r>
              <a:rPr lang="en-US" sz="3200" dirty="0"/>
              <a:t>after washing </a:t>
            </a:r>
            <a:r>
              <a:rPr lang="en-US" sz="3200" dirty="0" smtClean="0"/>
              <a:t>hands.</a:t>
            </a:r>
          </a:p>
          <a:p>
            <a:pPr marL="514350" lvl="0" indent="-514350">
              <a:spcBef>
                <a:spcPts val="1800"/>
              </a:spcBef>
              <a:buFont typeface="+mj-lt"/>
              <a:buAutoNum type="arabicPeriod"/>
            </a:pPr>
            <a:r>
              <a:rPr lang="en-US" sz="3200" b="1" dirty="0" smtClean="0"/>
              <a:t>Sanitize lab </a:t>
            </a:r>
            <a:r>
              <a:rPr lang="en-US" sz="3200" b="1" dirty="0"/>
              <a:t>bench and equipment</a:t>
            </a:r>
            <a:r>
              <a:rPr lang="en-US" sz="3200" dirty="0"/>
              <a:t> with alcohol wipes after performing the </a:t>
            </a:r>
            <a:r>
              <a:rPr lang="en-US" sz="3200" dirty="0" smtClean="0"/>
              <a:t>lab.</a:t>
            </a:r>
          </a:p>
          <a:p>
            <a:pPr marL="514350" lvl="0" indent="-514350">
              <a:spcBef>
                <a:spcPts val="1800"/>
              </a:spcBef>
              <a:buFont typeface="+mj-lt"/>
              <a:buAutoNum type="arabicPeriod"/>
            </a:pPr>
            <a:r>
              <a:rPr lang="en-US" sz="3200" b="1" dirty="0"/>
              <a:t>W</a:t>
            </a:r>
            <a:r>
              <a:rPr lang="en-US" sz="3200" b="1" dirty="0" smtClean="0"/>
              <a:t>ear </a:t>
            </a:r>
            <a:r>
              <a:rPr lang="en-US" sz="3200" b="1" dirty="0"/>
              <a:t>a mask </a:t>
            </a:r>
            <a:r>
              <a:rPr lang="en-US" sz="3200" dirty="0"/>
              <a:t>at all times during lab</a:t>
            </a:r>
            <a:r>
              <a:rPr lang="en-US" sz="3200" dirty="0" smtClean="0"/>
              <a:t>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1243560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55496"/>
            <a:ext cx="8229600" cy="1143000"/>
          </a:xfrm>
        </p:spPr>
        <p:txBody>
          <a:bodyPr>
            <a:normAutofit/>
          </a:bodyPr>
          <a:lstStyle/>
          <a:p>
            <a:r>
              <a:rPr lang="en-US" sz="5200" b="1" dirty="0" smtClean="0"/>
              <a:t>Grading Scale</a:t>
            </a:r>
            <a:endParaRPr lang="en-US" sz="52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233706"/>
            <a:ext cx="9144000" cy="471399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800" dirty="0"/>
          </a:p>
          <a:p>
            <a:pPr lvl="0">
              <a:spcBef>
                <a:spcPts val="1200"/>
              </a:spcBef>
            </a:pPr>
            <a:r>
              <a:rPr lang="en-US" sz="2800" dirty="0"/>
              <a:t>35% Technical Memos </a:t>
            </a:r>
            <a:r>
              <a:rPr lang="en-US" sz="2800" dirty="0" smtClean="0"/>
              <a:t>(7 total) </a:t>
            </a:r>
          </a:p>
          <a:p>
            <a:pPr lvl="0">
              <a:spcBef>
                <a:spcPts val="1200"/>
              </a:spcBef>
            </a:pPr>
            <a:r>
              <a:rPr lang="en-US" sz="2800" dirty="0" smtClean="0"/>
              <a:t>30% Pre-lab Assignments (7 total)</a:t>
            </a:r>
          </a:p>
          <a:p>
            <a:pPr lvl="0">
              <a:spcBef>
                <a:spcPts val="1200"/>
              </a:spcBef>
            </a:pPr>
            <a:r>
              <a:rPr lang="en-US" sz="2800" dirty="0" smtClean="0"/>
              <a:t>10</a:t>
            </a:r>
            <a:r>
              <a:rPr lang="en-US" sz="2800" dirty="0"/>
              <a:t>% Lab Notebooks </a:t>
            </a:r>
            <a:r>
              <a:rPr lang="en-US" sz="2800" dirty="0" smtClean="0"/>
              <a:t>(11 total)</a:t>
            </a:r>
            <a:endParaRPr lang="en-US" sz="2800" dirty="0"/>
          </a:p>
          <a:p>
            <a:pPr lvl="0">
              <a:spcBef>
                <a:spcPts val="1200"/>
              </a:spcBef>
            </a:pPr>
            <a:r>
              <a:rPr lang="en-US" sz="2800" dirty="0"/>
              <a:t>10% Final Project Presentation and Performance</a:t>
            </a:r>
          </a:p>
          <a:p>
            <a:pPr lvl="0">
              <a:spcBef>
                <a:spcPts val="1200"/>
              </a:spcBef>
            </a:pPr>
            <a:r>
              <a:rPr lang="en-US" sz="2800" dirty="0"/>
              <a:t>10% Final Project Written Lab Report</a:t>
            </a:r>
          </a:p>
          <a:p>
            <a:pPr lvl="0">
              <a:spcBef>
                <a:spcPts val="1200"/>
              </a:spcBef>
            </a:pPr>
            <a:r>
              <a:rPr lang="en-US" sz="2800" dirty="0"/>
              <a:t>5% C5 Motor Mount Build</a:t>
            </a:r>
          </a:p>
          <a:p>
            <a:pPr lvl="0"/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13561293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0" y="0"/>
            <a:ext cx="7602963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Pre-Lab Assignments – due Friday mornings</a:t>
            </a:r>
            <a:endParaRPr lang="en-US" sz="32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62" b="8684"/>
          <a:stretch/>
        </p:blipFill>
        <p:spPr>
          <a:xfrm>
            <a:off x="2039839" y="505842"/>
            <a:ext cx="5914253" cy="640267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0" y="0"/>
            <a:ext cx="5662327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Tech Memos – due Wednesdays</a:t>
            </a:r>
            <a:endParaRPr lang="en-US" sz="32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0664" y="646331"/>
            <a:ext cx="4674888" cy="604985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490664" y="646331"/>
            <a:ext cx="4674889" cy="60498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3487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2736</TotalTime>
  <Words>255</Words>
  <Application>Microsoft Macintosh PowerPoint</Application>
  <PresentationFormat>On-screen Show (4:3)</PresentationFormat>
  <Paragraphs>48</Paragraphs>
  <Slides>17</Slides>
  <Notes>0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9" baseType="lpstr">
      <vt:lpstr>Office Theme</vt:lpstr>
      <vt:lpstr>Equation</vt:lpstr>
      <vt:lpstr>AME 40453 Automation and Controls Lab</vt:lpstr>
      <vt:lpstr>Office Hours: Monday and Wednesday  2 – 3pm</vt:lpstr>
      <vt:lpstr>PowerPoint Presentation</vt:lpstr>
      <vt:lpstr>PowerPoint Presentation</vt:lpstr>
      <vt:lpstr>PowerPoint Presentation</vt:lpstr>
      <vt:lpstr>PowerPoint Presentation</vt:lpstr>
      <vt:lpstr>Grading Scale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Notre Dame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AME 20213 Measurments and Data Analysis</dc:title>
  <dc:creator>Paul Rumbach</dc:creator>
  <cp:lastModifiedBy>Paul Rumbach</cp:lastModifiedBy>
  <cp:revision>198</cp:revision>
  <cp:lastPrinted>2019-01-18T17:21:54Z</cp:lastPrinted>
  <dcterms:created xsi:type="dcterms:W3CDTF">2015-01-13T15:45:12Z</dcterms:created>
  <dcterms:modified xsi:type="dcterms:W3CDTF">2021-02-02T21:31:10Z</dcterms:modified>
</cp:coreProperties>
</file>